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Corresponding Google Colab Notebook link: </a:t>
            </a:r>
            <a:r>
              <a:rPr lang="en"/>
              <a:t>https://colab.research.google.com/drive/1QyiqGfvaNBJKz0VoaiFhEpOAht0BMxxC?usp=sharing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0b651928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0b651928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syntax to learn to fill a course, but I'm going to focus on standard example to walk you through the tools you might use yourself.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0b651928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0b651928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0ceb90d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0ceb90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0ceb90d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0ceb90d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0ceb90d7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0ceb90d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0ceb90d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0ceb90d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0dab32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0dab32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dab329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0dab329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0dab329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0dab329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0b651928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0b651928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Covered regression and classification over the past 2 days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Will focus on classification, with the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Assume you've never heard of deep learning or neural networks before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0b651928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0b651928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Fairly straightforward boundaries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ways to </a:t>
            </a:r>
            <a:r>
              <a:rPr lang="en"/>
              <a:t>trade off heuristics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approach is nice. Pretty good if you can basically draw the lines yourself (in some high-D space)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0b651928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0b651928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0b651928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0b651928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0b651928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0b651928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0b651928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0b651928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0b651928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0b651928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0b651928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0b651928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very light-hearted applications, but more serious ones as well.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miliendupont.github.io/2018/01/24/optimization-visualization/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Deep Learning</a:t>
            </a:r>
            <a:br>
              <a:rPr lang="en"/>
            </a:br>
            <a:r>
              <a:rPr lang="en"/>
              <a:t>(Neural Networks)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3, Intro to Machine Learning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Caltech Library Workshop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by Charles Guan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Frameworks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50" y="1924676"/>
            <a:ext cx="743403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50" y="3289625"/>
            <a:ext cx="5867118" cy="17014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18989" l="18989" r="19713" t="19713"/>
          <a:stretch/>
        </p:blipFill>
        <p:spPr>
          <a:xfrm>
            <a:off x="2597150" y="1826475"/>
            <a:ext cx="2297475" cy="1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0700" y="1924675"/>
            <a:ext cx="3873301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6976900" y="3940263"/>
            <a:ext cx="17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we'll use today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" name="Google Shape;171;p22"/>
          <p:cNvCxnSpPr>
            <a:endCxn id="167" idx="3"/>
          </p:cNvCxnSpPr>
          <p:nvPr/>
        </p:nvCxnSpPr>
        <p:spPr>
          <a:xfrm rot="10800000">
            <a:off x="6085868" y="4140362"/>
            <a:ext cx="924300" cy="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code!</a:t>
            </a:r>
            <a:endParaRPr/>
          </a:p>
        </p:txBody>
      </p:sp>
      <p:sp>
        <p:nvSpPr>
          <p:cNvPr id="177" name="Google Shape;177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open Google Colab again</a:t>
            </a:r>
            <a:endParaRPr/>
          </a:p>
        </p:txBody>
      </p:sp>
      <p:sp>
        <p:nvSpPr>
          <p:cNvPr id="178" name="Google Shape;178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Optimization: a visual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is not convex, but we try using gradient descent anyways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769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https://emiliendupont.github.io/2018/01/24/optimization-visualization/</a:t>
            </a:r>
            <a:r>
              <a:rPr lang="en"/>
              <a:t> 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650" y="219625"/>
            <a:ext cx="575731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and overfitting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0" y="4804800"/>
            <a:ext cx="387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https://www.kaggle.com/ryanholbrook/overfitting-and-underfitting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5693"/>
            <a:ext cx="8839201" cy="30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0" y="4497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https://medium.com/greyatom/what-is-underfitting-and-overfitting-in-machine-learning-and-how-to-deal-with-it-6803a989c76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0" y="4804800"/>
            <a:ext cx="387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https://www.kaggle.com/ryanholbrook/overfitting-and-underfitting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we'll be using today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Train/validation/test and overfitting/underfitting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(in this workshop) so far: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36672" t="0"/>
          <a:stretch/>
        </p:blipFill>
        <p:spPr>
          <a:xfrm>
            <a:off x="811300" y="1853850"/>
            <a:ext cx="5597624" cy="2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5276806" y="1361507"/>
            <a:ext cx="3336922" cy="2934854"/>
            <a:chOff x="622800" y="1533063"/>
            <a:chExt cx="4248150" cy="3736288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800" y="1533063"/>
              <a:ext cx="4248150" cy="33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6"/>
            <p:cNvSpPr txBox="1"/>
            <p:nvPr/>
          </p:nvSpPr>
          <p:spPr>
            <a:xfrm>
              <a:off x="1058625" y="4838250"/>
              <a:ext cx="337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http://wavefunction.fieldofscience.com/</a:t>
              </a:r>
              <a:endParaRPr sz="1000"/>
            </a:p>
          </p:txBody>
        </p:sp>
      </p:grpSp>
      <p:sp>
        <p:nvSpPr>
          <p:cNvPr id="107" name="Google Shape;107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favor of </a:t>
            </a:r>
            <a:r>
              <a:rPr lang="en" sz="16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minimalism: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1225" y="2781725"/>
            <a:ext cx="3300900" cy="810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"with four parameters I can fit an elephant, with five I can make him wiggle his trunk" - von Neumann</a:t>
            </a:r>
            <a:endParaRPr/>
          </a:p>
        </p:txBody>
      </p:sp>
      <p:cxnSp>
        <p:nvCxnSpPr>
          <p:cNvPr id="109" name="Google Shape;109;p16"/>
          <p:cNvCxnSpPr>
            <a:stCxn id="108" idx="3"/>
            <a:endCxn id="105" idx="1"/>
          </p:cNvCxnSpPr>
          <p:nvPr/>
        </p:nvCxnSpPr>
        <p:spPr>
          <a:xfrm flipH="1" rot="10800000">
            <a:off x="4022125" y="2659475"/>
            <a:ext cx="1254600" cy="52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6"/>
          <p:cNvSpPr txBox="1"/>
          <p:nvPr/>
        </p:nvSpPr>
        <p:spPr>
          <a:xfrm>
            <a:off x="987225" y="4637450"/>
            <a:ext cx="4388700" cy="4002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if we want to "fit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 real elephant? or all animals?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maximalist approach to fitting models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31600"/>
            <a:ext cx="3758674" cy="1986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7"/>
          <p:cNvSpPr txBox="1"/>
          <p:nvPr/>
        </p:nvSpPr>
        <p:spPr>
          <a:xfrm>
            <a:off x="4546200" y="2057400"/>
            <a:ext cx="411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More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parameters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Our building block: "artificial" neuron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i.e., weighted sum with a nonlinearity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Apply these: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parallel ("wide" networks)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sequentially ("deep" networks)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maximalist approach to fitting models </a:t>
            </a:r>
            <a:r>
              <a:rPr lang="en"/>
              <a:t> (cont.)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31600"/>
            <a:ext cx="3153075" cy="1666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8"/>
          <p:cNvSpPr txBox="1"/>
          <p:nvPr/>
        </p:nvSpPr>
        <p:spPr>
          <a:xfrm>
            <a:off x="4572000" y="4056725"/>
            <a:ext cx="411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Reminder: goal of most machine learning = learn a "function" (inputs and outputs)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wide, deep networks can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approximate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any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function you want.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274" y="2042725"/>
            <a:ext cx="3095056" cy="15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072650" y="3560900"/>
            <a:ext cx="705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depth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8"/>
          <p:cNvCxnSpPr>
            <a:stCxn id="126" idx="1"/>
          </p:cNvCxnSpPr>
          <p:nvPr/>
        </p:nvCxnSpPr>
        <p:spPr>
          <a:xfrm rot="10800000">
            <a:off x="5491850" y="3761000"/>
            <a:ext cx="5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>
            <a:stCxn id="126" idx="3"/>
          </p:cNvCxnSpPr>
          <p:nvPr/>
        </p:nvCxnSpPr>
        <p:spPr>
          <a:xfrm flipH="1" rot="10800000">
            <a:off x="6777950" y="3758000"/>
            <a:ext cx="580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8"/>
          <p:cNvSpPr txBox="1"/>
          <p:nvPr/>
        </p:nvSpPr>
        <p:spPr>
          <a:xfrm>
            <a:off x="8050150" y="2601713"/>
            <a:ext cx="705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width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" name="Google Shape;130;p18"/>
          <p:cNvCxnSpPr>
            <a:stCxn id="129" idx="2"/>
          </p:cNvCxnSpPr>
          <p:nvPr/>
        </p:nvCxnSpPr>
        <p:spPr>
          <a:xfrm>
            <a:off x="8402800" y="3001913"/>
            <a:ext cx="0" cy="3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/>
          <p:nvPr/>
        </p:nvCxnSpPr>
        <p:spPr>
          <a:xfrm rot="10800000">
            <a:off x="8418150" y="2223413"/>
            <a:ext cx="0" cy="38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8"/>
          <p:cNvSpPr txBox="1"/>
          <p:nvPr/>
        </p:nvSpPr>
        <p:spPr>
          <a:xfrm>
            <a:off x="1003725" y="3898225"/>
            <a:ext cx="28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Building block: "artificial neuron"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maximalist approach to fitting models  (cont.)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Key idea: use </a:t>
            </a:r>
            <a:r>
              <a:rPr b="1" lang="en" sz="1800"/>
              <a:t>more parameters </a:t>
            </a:r>
            <a:r>
              <a:rPr lang="en" sz="1800"/>
              <a:t>to solve more difficult problems.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Iteratively tweak the parameters to fit the training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Hope it generalizes to test data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Caveat: all the problems of overparameterization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are good when...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078875"/>
            <a:ext cx="373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humans can do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have a large dataset (10k - 1M+ independent samples)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have lots of computational power (GPUs, TPUs)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78875"/>
            <a:ext cx="4394400" cy="23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4388575" y="4565000"/>
            <a:ext cx="495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https://soshace.com/deep-learning-vs-machine-learning-overview-comparison/</a:t>
            </a:r>
            <a:endParaRPr sz="1000"/>
          </a:p>
        </p:txBody>
      </p:sp>
      <p:sp>
        <p:nvSpPr>
          <p:cNvPr id="147" name="Google Shape;147;p20"/>
          <p:cNvSpPr txBox="1"/>
          <p:nvPr/>
        </p:nvSpPr>
        <p:spPr>
          <a:xfrm>
            <a:off x="8014450" y="2151525"/>
            <a:ext cx="833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7960650" y="2078875"/>
            <a:ext cx="934500" cy="368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50000" l="0" r="50000" t="0"/>
          <a:stretch/>
        </p:blipFill>
        <p:spPr>
          <a:xfrm>
            <a:off x="648000" y="1995175"/>
            <a:ext cx="2278301" cy="22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20892" r="40913" t="51221"/>
          <a:stretch/>
        </p:blipFill>
        <p:spPr>
          <a:xfrm>
            <a:off x="5782275" y="2292650"/>
            <a:ext cx="3077801" cy="12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974" y="1966150"/>
            <a:ext cx="1771360" cy="22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applications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648000" y="4244450"/>
            <a:ext cx="20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What's in each picture?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1"/>
          <p:cNvSpPr txBox="1"/>
          <p:nvPr>
            <p:ph idx="4294967295" type="body"/>
          </p:nvPr>
        </p:nvSpPr>
        <p:spPr>
          <a:xfrm>
            <a:off x="729450" y="2402425"/>
            <a:ext cx="8047800" cy="11316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humans can do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lots of labeled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(lots of compute power)</a:t>
            </a:r>
            <a:endParaRPr sz="1600"/>
          </a:p>
        </p:txBody>
      </p:sp>
      <p:sp>
        <p:nvSpPr>
          <p:cNvPr id="159" name="Google Shape;159;p21"/>
          <p:cNvSpPr txBox="1"/>
          <p:nvPr/>
        </p:nvSpPr>
        <p:spPr>
          <a:xfrm>
            <a:off x="3470100" y="4244450"/>
            <a:ext cx="19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Are you talking to me?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741775" y="4244450"/>
            <a:ext cx="19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 a cartoon pig!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